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  <p:sldId id="265" r:id="rId11"/>
    <p:sldId id="275" r:id="rId12"/>
    <p:sldId id="276" r:id="rId13"/>
    <p:sldId id="277" r:id="rId14"/>
    <p:sldId id="278" r:id="rId15"/>
    <p:sldId id="266" r:id="rId16"/>
    <p:sldId id="267" r:id="rId17"/>
    <p:sldId id="268" r:id="rId18"/>
    <p:sldId id="269" r:id="rId19"/>
    <p:sldId id="270" r:id="rId20"/>
    <p:sldId id="271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9" d="100"/>
          <a:sy n="49" d="100"/>
        </p:scale>
        <p:origin x="9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4.sv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74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9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04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91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04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00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80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7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8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7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10/23/2024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42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4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Wavy paint art pattern">
            <a:extLst>
              <a:ext uri="{FF2B5EF4-FFF2-40B4-BE49-F238E27FC236}">
                <a16:creationId xmlns:a16="http://schemas.microsoft.com/office/drawing/2014/main" id="{54B81FD0-940C-9960-C6E0-9BFCD83353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3647" r="-1" b="15975"/>
          <a:stretch/>
        </p:blipFill>
        <p:spPr>
          <a:xfrm>
            <a:off x="20" y="15776"/>
            <a:ext cx="1218892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D9D257-894E-645F-3C4D-8856E17F0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233" y="686020"/>
            <a:ext cx="8630138" cy="2742980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</a:rPr>
              <a:t>Customer Data Management and Predictive Analysis Project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6D725-EACF-7DEB-4BA9-5E96A1E08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286" y="4970045"/>
            <a:ext cx="8630138" cy="1856275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/>
              <a:t>Belal fathy</a:t>
            </a:r>
          </a:p>
          <a:p>
            <a:r>
              <a:rPr lang="en-US" sz="11200" dirty="0"/>
              <a:t>Omar Adel</a:t>
            </a:r>
          </a:p>
          <a:p>
            <a:r>
              <a:rPr lang="en-US" sz="11200" dirty="0"/>
              <a:t>Mohmed </a:t>
            </a:r>
            <a:r>
              <a:rPr lang="en-US" sz="11200" dirty="0" err="1"/>
              <a:t>Elsayed</a:t>
            </a:r>
            <a:endParaRPr lang="en-US" sz="11200" dirty="0"/>
          </a:p>
          <a:p>
            <a:r>
              <a:rPr lang="en-US" sz="11200" dirty="0" err="1"/>
              <a:t>Youesf</a:t>
            </a:r>
            <a:r>
              <a:rPr lang="en-US" sz="11200" dirty="0"/>
              <a:t> </a:t>
            </a:r>
            <a:r>
              <a:rPr lang="en-US" sz="11200" dirty="0" err="1"/>
              <a:t>Alywa</a:t>
            </a:r>
            <a:endParaRPr lang="en-US" sz="11200" dirty="0"/>
          </a:p>
          <a:p>
            <a:r>
              <a:rPr lang="en-US" dirty="0"/>
              <a:t>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433877-8295-4A0D-94F7-BFD8A6336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1FD208E-0612-408E-9D15-241B45325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0005FEAC-EF53-4E59-AFAA-B72D0F702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0D9F4E7-B583-4E44-AE18-421B268FB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C41D6DC-5CB2-4929-AAA8-328E7AA84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810D7DDE-644B-4D22-86B4-C3FEDF985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5777DB78-76A6-4C7E-884B-AE5A8540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3284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8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" name="Background Fill">
            <a:extLst>
              <a:ext uri="{FF2B5EF4-FFF2-40B4-BE49-F238E27FC236}">
                <a16:creationId xmlns:a16="http://schemas.microsoft.com/office/drawing/2014/main" id="{BE131372-D9E8-4ABB-91DE-7E21E3FFB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olor Fill">
            <a:extLst>
              <a:ext uri="{FF2B5EF4-FFF2-40B4-BE49-F238E27FC236}">
                <a16:creationId xmlns:a16="http://schemas.microsoft.com/office/drawing/2014/main" id="{C80246C7-15B2-4B1C-A50F-8CA5FFB64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CC9ACE2-9E30-4252-B1E6-43035ABB5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77333" y="0"/>
            <a:ext cx="2214668" cy="6192747"/>
            <a:chOff x="9977333" y="0"/>
            <a:chExt cx="2214668" cy="619274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9A30DE4-D169-4137-B79D-72D226BE31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21818" y="3254126"/>
              <a:ext cx="272587" cy="2725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Graphic 9">
              <a:extLst>
                <a:ext uri="{FF2B5EF4-FFF2-40B4-BE49-F238E27FC236}">
                  <a16:creationId xmlns:a16="http://schemas.microsoft.com/office/drawing/2014/main" id="{A83B3C91-59FD-4841-A3B6-0AEC6FF7C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15635" y="2431541"/>
              <a:ext cx="1321642" cy="132164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94B24A1-6323-41C4-ABCB-71DD71A3D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041380" y="4795265"/>
              <a:ext cx="1150620" cy="1397482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28" name="Graphic 9">
              <a:extLst>
                <a:ext uri="{FF2B5EF4-FFF2-40B4-BE49-F238E27FC236}">
                  <a16:creationId xmlns:a16="http://schemas.microsoft.com/office/drawing/2014/main" id="{2358C2FC-3C49-4AE7-BF1E-3A34A9F9A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9977333" y="0"/>
              <a:ext cx="2214667" cy="2214667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Graphic 9">
              <a:extLst>
                <a:ext uri="{FF2B5EF4-FFF2-40B4-BE49-F238E27FC236}">
                  <a16:creationId xmlns:a16="http://schemas.microsoft.com/office/drawing/2014/main" id="{A378C347-A7A9-4827-A4EC-EFAD14266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0093324" y="167079"/>
              <a:ext cx="1945697" cy="1945697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EDF4B39-3457-4E9E-85D3-5041F4131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9982" y="3060222"/>
              <a:ext cx="612019" cy="1733435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sp>
        <p:nvSpPr>
          <p:cNvPr id="32" name="Texture">
            <a:extLst>
              <a:ext uri="{FF2B5EF4-FFF2-40B4-BE49-F238E27FC236}">
                <a16:creationId xmlns:a16="http://schemas.microsoft.com/office/drawing/2014/main" id="{05FCB4FA-A461-4C52-802B-EBF497907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990BA3-962B-4569-05E9-729FC082D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71825"/>
            <a:ext cx="9002949" cy="10939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ETL Process Steps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465B06-A41E-4AB8-BF7D-74938DBE1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71" y="2112776"/>
            <a:ext cx="9609653" cy="398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13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B678-56D5-F4BF-EFAB-9B9237DD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A4032E8-7CFC-8190-34B9-C2B952083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2373064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7869055-690C-92EE-4329-54F40D6B0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43"/>
            <a:ext cx="12192000" cy="681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31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FC55DCB8-ECC0-1E64-1D3C-1EB678EF3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17"/>
            <a:ext cx="12192000" cy="684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394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6B1E6D07-89EF-0657-B0AB-9D3CFDD30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709"/>
            <a:ext cx="12192000" cy="681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05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47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49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4" name="Picture 33" descr="3D Hologram from iPad">
            <a:extLst>
              <a:ext uri="{FF2B5EF4-FFF2-40B4-BE49-F238E27FC236}">
                <a16:creationId xmlns:a16="http://schemas.microsoft.com/office/drawing/2014/main" id="{E4E4E566-A6CE-CE51-C877-5EA261A13CB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7614" r="-1" b="8094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03C52A-A147-DAF0-0A5E-58B254DA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122363"/>
            <a:ext cx="563880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Predicting Sales Amount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07270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Color Fill">
            <a:extLst>
              <a:ext uri="{FF2B5EF4-FFF2-40B4-BE49-F238E27FC236}">
                <a16:creationId xmlns:a16="http://schemas.microsoft.com/office/drawing/2014/main" id="{BA44E6CA-03F3-47EA-A9F3-5C0674E28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EE36A67-006F-476F-9635-DC6B386EE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744625" y="685620"/>
            <a:ext cx="5444327" cy="6049020"/>
            <a:chOff x="6744625" y="685620"/>
            <a:chExt cx="5444327" cy="604902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09EE09B-0433-4F4A-B864-D895D8BAE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7132" y="6155147"/>
              <a:ext cx="227139" cy="22713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Graphic 9">
              <a:extLst>
                <a:ext uri="{FF2B5EF4-FFF2-40B4-BE49-F238E27FC236}">
                  <a16:creationId xmlns:a16="http://schemas.microsoft.com/office/drawing/2014/main" id="{50531F8D-2903-44C8-A854-DDCFFC34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44625" y="967196"/>
              <a:ext cx="2116766" cy="211676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Graphic 18">
              <a:extLst>
                <a:ext uri="{FF2B5EF4-FFF2-40B4-BE49-F238E27FC236}">
                  <a16:creationId xmlns:a16="http://schemas.microsoft.com/office/drawing/2014/main" id="{95661429-E56F-4057-B25B-914DB7F87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9618226" y="3599573"/>
              <a:ext cx="2057060" cy="3135067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7D6490B-F4AE-4A13-BB54-35274AB32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6262" y="685620"/>
              <a:ext cx="265579" cy="265579"/>
            </a:xfrm>
            <a:prstGeom prst="ellipse">
              <a:avLst/>
            </a:pr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0FA281D-945D-4639-8F12-BC2D20C49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60221" y="1219177"/>
              <a:ext cx="528731" cy="1057462"/>
            </a:xfrm>
            <a:custGeom>
              <a:avLst/>
              <a:gdLst>
                <a:gd name="connsiteX0" fmla="*/ 528731 w 528731"/>
                <a:gd name="connsiteY0" fmla="*/ 0 h 1057462"/>
                <a:gd name="connsiteX1" fmla="*/ 528731 w 528731"/>
                <a:gd name="connsiteY1" fmla="*/ 1057462 h 1057462"/>
                <a:gd name="connsiteX2" fmla="*/ 0 w 528731"/>
                <a:gd name="connsiteY2" fmla="*/ 528731 h 1057462"/>
                <a:gd name="connsiteX3" fmla="*/ 528731 w 528731"/>
                <a:gd name="connsiteY3" fmla="*/ 0 h 105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731" h="1057462">
                  <a:moveTo>
                    <a:pt x="528731" y="0"/>
                  </a:moveTo>
                  <a:lnTo>
                    <a:pt x="528731" y="1057462"/>
                  </a:lnTo>
                  <a:cubicBezTo>
                    <a:pt x="236721" y="1057462"/>
                    <a:pt x="0" y="820741"/>
                    <a:pt x="0" y="528731"/>
                  </a:cubicBezTo>
                  <a:cubicBezTo>
                    <a:pt x="0" y="236721"/>
                    <a:pt x="236721" y="0"/>
                    <a:pt x="528731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183BF-EA7B-A0C2-E87F-C088320B3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5895581" cy="1325563"/>
          </a:xfrm>
        </p:spPr>
        <p:txBody>
          <a:bodyPr>
            <a:normAutofit/>
          </a:bodyPr>
          <a:lstStyle/>
          <a:p>
            <a:r>
              <a:rPr lang="en-US" b="1"/>
              <a:t>1. Introduction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97D66-EBDA-7D4B-AE62-270956CEF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96713"/>
            <a:ext cx="5895581" cy="4080250"/>
          </a:xfrm>
        </p:spPr>
        <p:txBody>
          <a:bodyPr>
            <a:normAutofit/>
          </a:bodyPr>
          <a:lstStyle/>
          <a:p>
            <a:r>
              <a:rPr lang="en-US" b="1"/>
              <a:t>Objective</a:t>
            </a:r>
            <a:r>
              <a:rPr lang="en-US"/>
              <a:t>: To build a predictive model that estimates sales amounts using historical sales data, product information, and time-related features.</a:t>
            </a:r>
            <a:endParaRPr lang="ar-EG"/>
          </a:p>
          <a:p>
            <a:br>
              <a:rPr lang="en-US"/>
            </a:br>
            <a:r>
              <a:rPr lang="en-US" b="1"/>
              <a:t>Why Important</a:t>
            </a:r>
            <a:r>
              <a:rPr lang="en-US"/>
              <a:t>: Predicting sales helps in forecasting and making informed business decisions regarding inventory management, marketing strategies, and sales targets.</a:t>
            </a:r>
            <a:br>
              <a:rPr lang="en-US"/>
            </a:br>
            <a:endParaRPr lang="en-US"/>
          </a:p>
        </p:txBody>
      </p:sp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17705C98-C874-75E5-23C4-662E7870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416" r="9835" b="1"/>
          <a:stretch/>
        </p:blipFill>
        <p:spPr>
          <a:xfrm>
            <a:off x="7048316" y="1135173"/>
            <a:ext cx="4748792" cy="4748792"/>
          </a:xfrm>
          <a:custGeom>
            <a:avLst/>
            <a:gdLst/>
            <a:ahLst/>
            <a:cxnLst/>
            <a:rect l="l" t="t" r="r" b="b"/>
            <a:pathLst>
              <a:path w="3129592" h="3129592">
                <a:moveTo>
                  <a:pt x="1564796" y="0"/>
                </a:moveTo>
                <a:cubicBezTo>
                  <a:pt x="2429009" y="0"/>
                  <a:pt x="3129592" y="700583"/>
                  <a:pt x="3129592" y="1564796"/>
                </a:cubicBezTo>
                <a:cubicBezTo>
                  <a:pt x="3129592" y="2429009"/>
                  <a:pt x="2429009" y="3129592"/>
                  <a:pt x="1564796" y="3129592"/>
                </a:cubicBezTo>
                <a:cubicBezTo>
                  <a:pt x="700583" y="3129592"/>
                  <a:pt x="0" y="2429009"/>
                  <a:pt x="0" y="1564796"/>
                </a:cubicBezTo>
                <a:cubicBezTo>
                  <a:pt x="0" y="700583"/>
                  <a:pt x="700583" y="0"/>
                  <a:pt x="156479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88994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FAA1-420A-E02C-58E9-D912BABE0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2. </a:t>
            </a:r>
            <a:r>
              <a:rPr lang="en-US" b="1" dirty="0"/>
              <a:t>Data Used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A0D201C-E995-08FF-FEDA-6D74EBBCB4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286000"/>
            <a:ext cx="4640729" cy="3887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Datasets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endParaRPr kumimoji="0" lang="ar-EG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Sales Fact Table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Sales_Fact.csv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</a:rPr>
              <a:t>): Contains information about each sale, such as the sales amount, payment method, and related product and time IDs.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Product Dimension Table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Product_Dimension.csv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</a:rPr>
              <a:t>): Holds product details such as product ID, price, model, and manufacturer.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 Dimension Table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Time_Dimension.csv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</a:rPr>
              <a:t>): Contains details about the transaction date, such as day, month, quarter, and year.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B760BBE9-FB8B-C522-3BCC-9F23295A93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pic>
        <p:nvPicPr>
          <p:cNvPr id="9" name="Picture 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B3329886-6B35-CDC3-E6EB-8F7CA61FE6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528" y="758952"/>
            <a:ext cx="6249272" cy="490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07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72C91-6C75-4DC7-D034-D1C47A1E3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3. </a:t>
            </a:r>
            <a:r>
              <a:rPr lang="en-US" b="1" dirty="0"/>
              <a:t>Data Preparation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1D583DD-928E-ACF3-CBA7-52C8B3541B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286000"/>
            <a:ext cx="4640729" cy="3887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Merging 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Merged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Sales Fact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table with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Product Dimension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table on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Product_ID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to include product-related features (e.g., price).</a:t>
            </a:r>
            <a:endParaRPr kumimoji="0" lang="ar-EG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Then merged the result with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 Dimension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table on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Date_ID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to incorporate time-related features (e.g., month, quarter).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Table">
            <a:extLst>
              <a:ext uri="{FF2B5EF4-FFF2-40B4-BE49-F238E27FC236}">
                <a16:creationId xmlns:a16="http://schemas.microsoft.com/office/drawing/2014/main" id="{EE7FEBA1-F9E4-DBFC-6BA0-0973B7CE0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pic>
        <p:nvPicPr>
          <p:cNvPr id="6" name="Picture 5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9B04C56E-5B7E-B78D-8AA6-AE313796A7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896" y="1898374"/>
            <a:ext cx="6477904" cy="335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56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FE0CD-686B-6570-B741-392ED2863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4. </a:t>
            </a:r>
            <a:r>
              <a:rPr lang="en-US" b="1" dirty="0"/>
              <a:t>Modeling Approach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F9F409-A715-0B57-27E4-60518084E7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286000"/>
            <a:ext cx="4640729" cy="3887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Target Variable (y)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Amount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 (The total sales amount).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Features (X)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Price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The price of the product sold.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Month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The month of the sale (helps capture seasonality).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Quarter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The quarter of the sale (helps capture larger seasonal trends).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Data Split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Split the data into 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training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(70%) and 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testing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(30%) sets using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train_test_split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Laptop Secure">
            <a:extLst>
              <a:ext uri="{FF2B5EF4-FFF2-40B4-BE49-F238E27FC236}">
                <a16:creationId xmlns:a16="http://schemas.microsoft.com/office/drawing/2014/main" id="{1DACFC59-B07D-03D3-3D54-0658775A7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7F8053A8-3690-7E63-DFFA-CA5B0430BE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211" y="1810104"/>
            <a:ext cx="6863571" cy="333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089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5EA1B-A4F4-A7B7-BD76-FF56C3C6B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</a:rPr>
              <a:t>Project 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6E43F-D659-BE41-C113-464EF1FC9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b="1" i="0" dirty="0">
              <a:solidFill>
                <a:srgbClr val="000000"/>
              </a:solidFill>
              <a:effectLst/>
            </a:endParaRPr>
          </a:p>
          <a:p>
            <a:r>
              <a:rPr lang="en-US" sz="2800" b="1" i="0" dirty="0">
                <a:solidFill>
                  <a:srgbClr val="000000"/>
                </a:solidFill>
                <a:effectLst/>
              </a:rPr>
              <a:t>Efficient Customer Data Management</a:t>
            </a:r>
          </a:p>
          <a:p>
            <a:endParaRPr lang="en-US" sz="2800" b="1" i="0" dirty="0">
              <a:solidFill>
                <a:srgbClr val="000000"/>
              </a:solidFill>
              <a:effectLst/>
            </a:endParaRPr>
          </a:p>
          <a:p>
            <a:r>
              <a:rPr lang="en-US" sz="2800" b="1" i="0" dirty="0">
                <a:solidFill>
                  <a:srgbClr val="000000"/>
                </a:solidFill>
                <a:effectLst/>
              </a:rPr>
              <a:t>Improve Customer Retention and Satisfaction</a:t>
            </a:r>
            <a:endParaRPr lang="en-US" sz="2800" b="1" dirty="0">
              <a:solidFill>
                <a:srgbClr val="000000"/>
              </a:solidFill>
            </a:endParaRPr>
          </a:p>
          <a:p>
            <a:endParaRPr lang="en-US" sz="2800" b="1" i="0" dirty="0">
              <a:solidFill>
                <a:srgbClr val="000000"/>
              </a:solidFill>
              <a:effectLst/>
            </a:endParaRPr>
          </a:p>
          <a:p>
            <a:r>
              <a:rPr lang="en-US" sz="2800" b="1" i="0" dirty="0">
                <a:solidFill>
                  <a:srgbClr val="000000"/>
                </a:solidFill>
                <a:effectLst/>
              </a:rPr>
              <a:t>Improve Decision-Making with Data-Driven Insights</a:t>
            </a:r>
          </a:p>
          <a:p>
            <a:endParaRPr lang="en-US" sz="2800" b="1" i="0" dirty="0">
              <a:solidFill>
                <a:srgbClr val="000000"/>
              </a:solidFill>
              <a:effectLst/>
            </a:endParaRPr>
          </a:p>
          <a:p>
            <a:r>
              <a:rPr lang="en-US" sz="2800" b="1" i="0" dirty="0">
                <a:solidFill>
                  <a:srgbClr val="000000"/>
                </a:solidFill>
                <a:effectLst/>
              </a:rPr>
              <a:t>Add a Predictive Analytics for Business Growth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38326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0C444-AFBE-889F-B437-3BB91C209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5. </a:t>
            </a:r>
            <a:r>
              <a:rPr lang="en-US" b="1" dirty="0"/>
              <a:t>Machine Learning Model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E361EF-0D58-270C-1683-64F50A8972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286000"/>
            <a:ext cx="4640729" cy="3887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Algorithm Chosen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Random Forest Regressor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Why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Random Forest is an ensemble method that averages multiple decision trees, improving accuracy and preventing overfitting.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Model Configuration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n_estimators=100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(number of trees in the forest).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random_state=42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to ensure reproducibility.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Fingerprint">
            <a:extLst>
              <a:ext uri="{FF2B5EF4-FFF2-40B4-BE49-F238E27FC236}">
                <a16:creationId xmlns:a16="http://schemas.microsoft.com/office/drawing/2014/main" id="{0C8FC6A3-7C29-35A2-5200-AE6850E93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pic>
        <p:nvPicPr>
          <p:cNvPr id="6" name="Picture 5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7DB5D66A-3E21-3E79-7BC9-72E0E7932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325" y="1798983"/>
            <a:ext cx="6500068" cy="36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5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4255DA-1331-7591-0506-A5CDC8FB5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US" sz="3700"/>
              <a:t>6. </a:t>
            </a:r>
            <a:r>
              <a:rPr lang="en-US" sz="3700" b="1"/>
              <a:t>Model Evaluation And Results</a:t>
            </a:r>
            <a:endParaRPr lang="en-US" sz="370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F23938A-E138-663F-D49C-4611C1CEAA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286000"/>
            <a:ext cx="4640729" cy="3887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How much the model's predictions differ from actual values on average.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RMSE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model's overall performance, penalizing larger errors.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Error">
            <a:extLst>
              <a:ext uri="{FF2B5EF4-FFF2-40B4-BE49-F238E27FC236}">
                <a16:creationId xmlns:a16="http://schemas.microsoft.com/office/drawing/2014/main" id="{E7FCFCB5-A734-1487-4844-5AA3FEB6A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6913" y="1197430"/>
            <a:ext cx="4593771" cy="4593771"/>
          </a:xfrm>
          <a:prstGeom prst="rect">
            <a:avLst/>
          </a:prstGeom>
        </p:spPr>
      </p:pic>
      <p:pic>
        <p:nvPicPr>
          <p:cNvPr id="6" name="Picture 5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643785CD-DFDD-45AD-8D11-C727CD59CC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696" y="1570383"/>
            <a:ext cx="6449325" cy="369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39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8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EA93C-B71C-861E-F418-DF774F12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3D5E37E8-216F-BFFE-38D8-557443E23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02448" y="1271159"/>
            <a:ext cx="4610529" cy="461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2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857A-1CDC-B893-0422-323ED854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</a:t>
            </a:r>
            <a:r>
              <a:rPr lang="en-US" b="1" i="0" dirty="0">
                <a:effectLst/>
              </a:rPr>
              <a:t>tages of the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91A52-AF7A-9F26-00F9-7643D3315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b="1" i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Week1:</a:t>
            </a:r>
          </a:p>
          <a:p>
            <a:pPr lvl="1"/>
            <a:r>
              <a:rPr lang="en-US" sz="2800" b="1" i="0" dirty="0">
                <a:solidFill>
                  <a:srgbClr val="000000"/>
                </a:solidFill>
                <a:effectLst/>
              </a:rPr>
              <a:t>Data Management and SQL Database Setup.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Week2:</a:t>
            </a:r>
            <a:endParaRPr lang="en-US" sz="2800" b="1" i="0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sz="2800" b="1" i="0" dirty="0">
                <a:solidFill>
                  <a:srgbClr val="000000"/>
                </a:solidFill>
                <a:effectLst/>
              </a:rPr>
              <a:t>Data Warehousing and Python Programming.</a:t>
            </a:r>
            <a:endParaRPr lang="en-US" sz="2800" b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Week3:</a:t>
            </a:r>
            <a:endParaRPr lang="en-US" sz="2800" b="1" i="0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sz="2800" b="1" dirty="0">
                <a:solidFill>
                  <a:schemeClr val="bg1"/>
                </a:solidFill>
              </a:rPr>
              <a:t>Predicting Sales Amount Using Machine Learning</a:t>
            </a:r>
            <a:r>
              <a:rPr lang="en-US" sz="2800" b="1" i="0" dirty="0">
                <a:solidFill>
                  <a:srgbClr val="000000"/>
                </a:solidFill>
                <a:effectLst/>
              </a:rPr>
              <a:t>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76586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Color Fill">
            <a:extLst>
              <a:ext uri="{FF2B5EF4-FFF2-40B4-BE49-F238E27FC236}">
                <a16:creationId xmlns:a16="http://schemas.microsoft.com/office/drawing/2014/main" id="{06FDC3C5-8431-45BA-A6F9-CFFCB567E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F375F62-07E0-443B-9C48-A98235932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39089" y="-3532"/>
            <a:ext cx="4449863" cy="6861532"/>
            <a:chOff x="7739089" y="-3532"/>
            <a:chExt cx="4449863" cy="686153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D3DE53-A5DD-4681-A623-D2ABA4F58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5951" y="1365822"/>
              <a:ext cx="819954" cy="995873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B180B35-C330-4CE0-8539-329851544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07984" y="4121414"/>
              <a:ext cx="514757" cy="51694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0F4DE9E-8700-47A1-B979-37CF4E27F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4837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DA72DB4-0020-442C-A0F9-7320837E1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627" y="340461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tx2">
                  <a:lumMod val="75000"/>
                  <a:lumOff val="25000"/>
                </a:schemeClr>
              </a:fgClr>
              <a:bgClr>
                <a:schemeClr val="accent1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31" name="Graphic 9">
              <a:extLst>
                <a:ext uri="{FF2B5EF4-FFF2-40B4-BE49-F238E27FC236}">
                  <a16:creationId xmlns:a16="http://schemas.microsoft.com/office/drawing/2014/main" id="{BC11E757-F50F-4F18-9F0D-6DF406191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39089" y="-3532"/>
              <a:ext cx="3875603" cy="3875603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20000"/>
              </a:schemeClr>
            </a:solidFill>
            <a:ln w="2095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2" name="Graphic 9">
              <a:extLst>
                <a:ext uri="{FF2B5EF4-FFF2-40B4-BE49-F238E27FC236}">
                  <a16:creationId xmlns:a16="http://schemas.microsoft.com/office/drawing/2014/main" id="{E8A144E7-745C-4BEF-AE3D-D714ABF11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5862" y="556562"/>
              <a:ext cx="2681635" cy="268163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Graphic 9">
              <a:extLst>
                <a:ext uri="{FF2B5EF4-FFF2-40B4-BE49-F238E27FC236}">
                  <a16:creationId xmlns:a16="http://schemas.microsoft.com/office/drawing/2014/main" id="{AE4696B9-5372-4006-B954-F44B5BDAA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55227" y="17974"/>
              <a:ext cx="3875605" cy="3875603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rgbClr val="FFFFFF"/>
            </a:solidFill>
            <a:ln w="38100" cap="flat">
              <a:solidFill>
                <a:srgbClr val="F7F7F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5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D1E285-AF73-8648-0068-82810112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6953436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>
                <a:effectLst/>
              </a:rPr>
              <a:t>(1) Data Management and SQL Database Setup</a:t>
            </a:r>
            <a:endParaRPr lang="en-US" sz="5400"/>
          </a:p>
        </p:txBody>
      </p:sp>
      <p:pic>
        <p:nvPicPr>
          <p:cNvPr id="6" name="Graphic 5" descr="Database">
            <a:extLst>
              <a:ext uri="{FF2B5EF4-FFF2-40B4-BE49-F238E27FC236}">
                <a16:creationId xmlns:a16="http://schemas.microsoft.com/office/drawing/2014/main" id="{A746B567-8552-2A5F-CD63-2C9862B67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54038" y="628650"/>
            <a:ext cx="2620498" cy="262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15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DA4D7-D64A-ADBF-F8C4-EEA59C0B3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en-US" sz="2800" b="1" i="0" dirty="0">
                <a:effectLst/>
              </a:rPr>
              <a:t>Design a SQL database schema for customer data (profiles, transactions, interactions).</a:t>
            </a:r>
            <a:endParaRPr lang="en-US" sz="28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76F4598-F7C1-1357-FC91-7E54B21D5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903" y="1140543"/>
            <a:ext cx="6430297" cy="515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5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8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9885B-7E01-9F3F-46C7-B9EC81993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en-US" sz="2800" b="1" i="0" dirty="0">
                <a:effectLst/>
              </a:rPr>
              <a:t>Implement the SQL database using Microsoft SQL Server</a:t>
            </a:r>
            <a:endParaRPr lang="en-US" sz="2800" dirty="0"/>
          </a:p>
        </p:txBody>
      </p:sp>
      <p:pic>
        <p:nvPicPr>
          <p:cNvPr id="7" name="Picture 6" descr="A screenshot of a computer program">
            <a:extLst>
              <a:ext uri="{FF2B5EF4-FFF2-40B4-BE49-F238E27FC236}">
                <a16:creationId xmlns:a16="http://schemas.microsoft.com/office/drawing/2014/main" id="{2E59177C-5B3D-8E6B-6BCA-147EE0C34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087" y="1560444"/>
            <a:ext cx="5754756" cy="428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05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B2998-255B-629D-D102-63AE92FDD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en-US" sz="2400" b="1" i="0" dirty="0">
                <a:effectLst/>
              </a:rPr>
              <a:t>Write SQL queries to extract, update, and analyze customer data</a:t>
            </a:r>
            <a:endParaRPr lang="en-US" sz="24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DD66F1F-68DA-5574-BD62-E942766AF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081" y="1421296"/>
            <a:ext cx="5873965" cy="435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18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9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Illuminated server room panel">
            <a:extLst>
              <a:ext uri="{FF2B5EF4-FFF2-40B4-BE49-F238E27FC236}">
                <a16:creationId xmlns:a16="http://schemas.microsoft.com/office/drawing/2014/main" id="{DDAA04A4-8C4A-75DD-440B-BD669D22FBC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t="15709" r="-1" b="-1"/>
          <a:stretch/>
        </p:blipFill>
        <p:spPr>
          <a:xfrm>
            <a:off x="20" y="10"/>
            <a:ext cx="1218892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5F4E26-CC64-F68B-4B46-5EF47C68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233" y="686020"/>
            <a:ext cx="8630138" cy="27429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(2)</a:t>
            </a:r>
            <a:r>
              <a:rPr lang="en-US" sz="5400" b="1" i="0" dirty="0">
                <a:solidFill>
                  <a:srgbClr val="FFFFFF"/>
                </a:solidFill>
                <a:effectLst/>
              </a:rPr>
              <a:t>Data Warehousing and Python Programming</a:t>
            </a:r>
            <a:endParaRPr lang="en-US" sz="5400" dirty="0">
              <a:solidFill>
                <a:srgbClr val="FFFFFF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433877-8295-4A0D-94F7-BFD8A6336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1FD208E-0612-408E-9D15-241B45325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Graphic 9">
              <a:extLst>
                <a:ext uri="{FF2B5EF4-FFF2-40B4-BE49-F238E27FC236}">
                  <a16:creationId xmlns:a16="http://schemas.microsoft.com/office/drawing/2014/main" id="{0005FEAC-EF53-4E59-AFAA-B72D0F702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0D9F4E7-B583-4E44-AE18-421B268FB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C41D6DC-5CB2-4929-AAA8-328E7AA84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8" name="Graphic 9">
              <a:extLst>
                <a:ext uri="{FF2B5EF4-FFF2-40B4-BE49-F238E27FC236}">
                  <a16:creationId xmlns:a16="http://schemas.microsoft.com/office/drawing/2014/main" id="{810D7DDE-644B-4D22-86B4-C3FEDF985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9" name="Graphic 9">
              <a:extLst>
                <a:ext uri="{FF2B5EF4-FFF2-40B4-BE49-F238E27FC236}">
                  <a16:creationId xmlns:a16="http://schemas.microsoft.com/office/drawing/2014/main" id="{5777DB78-76A6-4C7E-884B-AE5A8540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078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9B89C-4B92-9E0D-ACDA-466376726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03531" cy="3887585"/>
          </a:xfrm>
        </p:spPr>
        <p:txBody>
          <a:bodyPr>
            <a:normAutofit/>
          </a:bodyPr>
          <a:lstStyle/>
          <a:p>
            <a:r>
              <a:rPr lang="en-US" sz="3200" b="1" dirty="0"/>
              <a:t>C</a:t>
            </a:r>
            <a:r>
              <a:rPr lang="en-US" sz="3200" b="1" i="0" dirty="0">
                <a:effectLst/>
              </a:rPr>
              <a:t>reate schema for data warehouse</a:t>
            </a:r>
            <a:endParaRPr lang="en-US" sz="32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516E088-D679-6E7E-1BC7-471DCDD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574" y="1138888"/>
            <a:ext cx="5824329" cy="461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91452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8E4"/>
      </a:lt2>
      <a:accent1>
        <a:srgbClr val="EC70C6"/>
      </a:accent1>
      <a:accent2>
        <a:srgbClr val="E8517A"/>
      </a:accent2>
      <a:accent3>
        <a:srgbClr val="EC8270"/>
      </a:accent3>
      <a:accent4>
        <a:srgbClr val="E2912A"/>
      </a:accent4>
      <a:accent5>
        <a:srgbClr val="A8A650"/>
      </a:accent5>
      <a:accent6>
        <a:srgbClr val="83AF3D"/>
      </a:accent6>
      <a:hlink>
        <a:srgbClr val="568E67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506</Words>
  <Application>Microsoft Office PowerPoint</Application>
  <PresentationFormat>Widescreen</PresentationFormat>
  <Paragraphs>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Arial Unicode MS</vt:lpstr>
      <vt:lpstr>Gill Sans Nova</vt:lpstr>
      <vt:lpstr>TropicVTI</vt:lpstr>
      <vt:lpstr>Customer Data Management and Predictive Analysis Project</vt:lpstr>
      <vt:lpstr>Project Objectives</vt:lpstr>
      <vt:lpstr>Stages of the project</vt:lpstr>
      <vt:lpstr>(1) Data Management and SQL Database Setup</vt:lpstr>
      <vt:lpstr>PowerPoint Presentation</vt:lpstr>
      <vt:lpstr>PowerPoint Presentation</vt:lpstr>
      <vt:lpstr>PowerPoint Presentation</vt:lpstr>
      <vt:lpstr>(2)Data Warehousing and Python Programming</vt:lpstr>
      <vt:lpstr>PowerPoint Presentation</vt:lpstr>
      <vt:lpstr>ETL Process Steps</vt:lpstr>
      <vt:lpstr>PowerPoint Presentation</vt:lpstr>
      <vt:lpstr>PowerPoint Presentation</vt:lpstr>
      <vt:lpstr>PowerPoint Presentation</vt:lpstr>
      <vt:lpstr>PowerPoint Presentation</vt:lpstr>
      <vt:lpstr>Predicting Sales Amount Using Machine Learning</vt:lpstr>
      <vt:lpstr>1. Introduction </vt:lpstr>
      <vt:lpstr>2. Data Used</vt:lpstr>
      <vt:lpstr>3. Data Preparation</vt:lpstr>
      <vt:lpstr>4. Modeling Approach</vt:lpstr>
      <vt:lpstr>5. Machine Learning Model</vt:lpstr>
      <vt:lpstr>6. Model Evaluation And 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Data Management and Predictive Analysis Project</dc:title>
  <dc:creator>محمد السيد محمد عبدالمقصود</dc:creator>
  <cp:lastModifiedBy>belal fathy</cp:lastModifiedBy>
  <cp:revision>11</cp:revision>
  <dcterms:created xsi:type="dcterms:W3CDTF">2024-10-23T13:10:28Z</dcterms:created>
  <dcterms:modified xsi:type="dcterms:W3CDTF">2024-10-23T16:06:14Z</dcterms:modified>
</cp:coreProperties>
</file>

<file path=docProps/thumbnail.jpeg>
</file>